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0AD5-C785-4D77-B317-B2449370DA03}" type="datetimeFigureOut">
              <a:rPr lang="nl-NL" smtClean="0"/>
              <a:t>28-5-2020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4450FBCA-28DF-4EAE-91B0-F7C4ADBCD4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2331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0AD5-C785-4D77-B317-B2449370DA03}" type="datetimeFigureOut">
              <a:rPr lang="nl-NL" smtClean="0"/>
              <a:t>28-5-2020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4450FBCA-28DF-4EAE-91B0-F7C4ADBCD4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1028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0AD5-C785-4D77-B317-B2449370DA03}" type="datetimeFigureOut">
              <a:rPr lang="nl-NL" smtClean="0"/>
              <a:t>28-5-2020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4450FBCA-28DF-4EAE-91B0-F7C4ADBCD4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9778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0AD5-C785-4D77-B317-B2449370DA03}" type="datetimeFigureOut">
              <a:rPr lang="nl-NL" smtClean="0"/>
              <a:t>28-5-2020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450FBCA-28DF-4EAE-91B0-F7C4ADBCD4E1}" type="slidenum">
              <a:rPr lang="nl-NL" smtClean="0"/>
              <a:t>‹nr.›</a:t>
            </a:fld>
            <a:endParaRPr lang="nl-NL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3346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0AD5-C785-4D77-B317-B2449370DA03}" type="datetimeFigureOut">
              <a:rPr lang="nl-NL" smtClean="0"/>
              <a:t>28-5-2020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450FBCA-28DF-4EAE-91B0-F7C4ADBCD4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69105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0AD5-C785-4D77-B317-B2449370DA03}" type="datetimeFigureOut">
              <a:rPr lang="nl-NL" smtClean="0"/>
              <a:t>28-5-2020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0FBCA-28DF-4EAE-91B0-F7C4ADBCD4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9553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0AD5-C785-4D77-B317-B2449370DA03}" type="datetimeFigureOut">
              <a:rPr lang="nl-NL" smtClean="0"/>
              <a:t>28-5-2020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0FBCA-28DF-4EAE-91B0-F7C4ADBCD4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15769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0AD5-C785-4D77-B317-B2449370DA03}" type="datetimeFigureOut">
              <a:rPr lang="nl-NL" smtClean="0"/>
              <a:t>28-5-2020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0FBCA-28DF-4EAE-91B0-F7C4ADBCD4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65511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E7AC0AD5-C785-4D77-B317-B2449370DA03}" type="datetimeFigureOut">
              <a:rPr lang="nl-NL" smtClean="0"/>
              <a:t>28-5-2020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450FBCA-28DF-4EAE-91B0-F7C4ADBCD4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2869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0AD5-C785-4D77-B317-B2449370DA03}" type="datetimeFigureOut">
              <a:rPr lang="nl-NL" smtClean="0"/>
              <a:t>28-5-2020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0FBCA-28DF-4EAE-91B0-F7C4ADBCD4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1519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0AD5-C785-4D77-B317-B2449370DA03}" type="datetimeFigureOut">
              <a:rPr lang="nl-NL" smtClean="0"/>
              <a:t>28-5-2020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4450FBCA-28DF-4EAE-91B0-F7C4ADBCD4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5355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0AD5-C785-4D77-B317-B2449370DA03}" type="datetimeFigureOut">
              <a:rPr lang="nl-NL" smtClean="0"/>
              <a:t>28-5-2020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0FBCA-28DF-4EAE-91B0-F7C4ADBCD4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5464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0AD5-C785-4D77-B317-B2449370DA03}" type="datetimeFigureOut">
              <a:rPr lang="nl-NL" smtClean="0"/>
              <a:t>28-5-2020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0FBCA-28DF-4EAE-91B0-F7C4ADBCD4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863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0AD5-C785-4D77-B317-B2449370DA03}" type="datetimeFigureOut">
              <a:rPr lang="nl-NL" smtClean="0"/>
              <a:t>28-5-2020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0FBCA-28DF-4EAE-91B0-F7C4ADBCD4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4380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0AD5-C785-4D77-B317-B2449370DA03}" type="datetimeFigureOut">
              <a:rPr lang="nl-NL" smtClean="0"/>
              <a:t>28-5-2020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0FBCA-28DF-4EAE-91B0-F7C4ADBCD4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0052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0AD5-C785-4D77-B317-B2449370DA03}" type="datetimeFigureOut">
              <a:rPr lang="nl-NL" smtClean="0"/>
              <a:t>28-5-2020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0FBCA-28DF-4EAE-91B0-F7C4ADBCD4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1355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0AD5-C785-4D77-B317-B2449370DA03}" type="datetimeFigureOut">
              <a:rPr lang="nl-NL" smtClean="0"/>
              <a:t>28-5-2020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0FBCA-28DF-4EAE-91B0-F7C4ADBCD4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0300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C0AD5-C785-4D77-B317-B2449370DA03}" type="datetimeFigureOut">
              <a:rPr lang="nl-NL" smtClean="0"/>
              <a:t>28-5-2020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0FBCA-28DF-4EAE-91B0-F7C4ADBCD4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41604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ggi.agriholland.nl/pluginfile.php/119/mod_scorm/content/25/Schema_bodemplagen_2014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gi.agriholland.nl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Bodem en bemesting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Groen, Grond en infra</a:t>
            </a:r>
          </a:p>
          <a:p>
            <a:r>
              <a:rPr lang="nl-NL" dirty="0" smtClean="0"/>
              <a:t>Hoofdstuk 12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1201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12.2 Bodemziekten en -plagen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Bodempathogenen zijn: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Vaak zie je achterblijvende groei, een rij of plek planten valt weg of kiemplanten komen niet op.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427" y="2844982"/>
            <a:ext cx="2876550" cy="1991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69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12.2 Bodemziekten en –plagen.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Bepaalde gewassen zijn een waardplant voor bepaalde ziekten en plagen.</a:t>
            </a:r>
          </a:p>
          <a:p>
            <a:r>
              <a:rPr lang="nl-NL" dirty="0" smtClean="0"/>
              <a:t>Zie schema op: </a:t>
            </a:r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ggi.agriholland.nl/pluginfile.php/119/mod_scorm/content/25/Schema_bodemplagen_2014.pdf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De aardappel is een waardplant voor de gestreepte kniptor, maar niet voor springstaarten. (zie schema in de link)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380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12.2 Bodemziekten en -plagen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Aaltjes of nematoden</a:t>
            </a:r>
          </a:p>
          <a:p>
            <a:r>
              <a:rPr lang="nl-NL" dirty="0" smtClean="0"/>
              <a:t>Zuigen plantensap op, waardoor planten achterblijven in groei</a:t>
            </a:r>
          </a:p>
          <a:p>
            <a:r>
              <a:rPr lang="nl-NL" dirty="0" smtClean="0"/>
              <a:t>Je ziet dan valplekken (planten met </a:t>
            </a:r>
            <a:r>
              <a:rPr lang="nl-NL" dirty="0" err="1" smtClean="0"/>
              <a:t>groei-achterstand</a:t>
            </a:r>
            <a:r>
              <a:rPr lang="nl-NL" dirty="0" smtClean="0"/>
              <a:t>) van een paar planten tot enkele tientallen vierkante meters</a:t>
            </a:r>
          </a:p>
          <a:p>
            <a:r>
              <a:rPr lang="nl-NL" dirty="0" smtClean="0"/>
              <a:t>Aaltjes kunnen soms jaren overleven ook zonder waardplant</a:t>
            </a:r>
          </a:p>
          <a:p>
            <a:r>
              <a:rPr lang="nl-NL" dirty="0" smtClean="0"/>
              <a:t>Houdt goed rekening met vruchtwisseling</a:t>
            </a:r>
          </a:p>
          <a:p>
            <a:r>
              <a:rPr lang="nl-NL" dirty="0" smtClean="0"/>
              <a:t>Doe aan aaltjesmanagement</a:t>
            </a:r>
          </a:p>
          <a:p>
            <a:r>
              <a:rPr lang="nl-NL" dirty="0" smtClean="0"/>
              <a:t>Bijv. is de aardappelmoeheid of </a:t>
            </a:r>
            <a:r>
              <a:rPr lang="nl-NL" dirty="0" err="1" smtClean="0"/>
              <a:t>Phytophtora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5345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12.2 Bodemziekten en -plagen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Bodemschimmels</a:t>
            </a:r>
          </a:p>
          <a:p>
            <a:r>
              <a:rPr lang="nl-NL" dirty="0" smtClean="0"/>
              <a:t>Sommige schimmels zijn nuttig voor de afbraak van organische stof</a:t>
            </a:r>
          </a:p>
          <a:p>
            <a:r>
              <a:rPr lang="nl-NL" dirty="0" smtClean="0"/>
              <a:t>Sommige schimmels veroorzaken schade aan akkerbouwgewassen</a:t>
            </a:r>
          </a:p>
          <a:p>
            <a:r>
              <a:rPr lang="nl-NL" dirty="0" smtClean="0"/>
              <a:t>Schimmels voorkomen door gezonde planten en uitgangsmateriaal en een gezonde bodemstructuur.</a:t>
            </a:r>
          </a:p>
          <a:p>
            <a:r>
              <a:rPr lang="nl-NL" dirty="0" smtClean="0"/>
              <a:t>Voorbeelden: </a:t>
            </a:r>
            <a:r>
              <a:rPr lang="nl-NL" dirty="0" err="1" smtClean="0"/>
              <a:t>Pythium</a:t>
            </a:r>
            <a:r>
              <a:rPr lang="nl-NL" dirty="0" smtClean="0"/>
              <a:t>, Fusarium en </a:t>
            </a:r>
            <a:r>
              <a:rPr lang="nl-NL" dirty="0" err="1" smtClean="0"/>
              <a:t>Rhizoctonia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731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12.2 Bodemziekten en -plagen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Bacteriën</a:t>
            </a:r>
          </a:p>
          <a:p>
            <a:r>
              <a:rPr lang="nl-NL" dirty="0" smtClean="0"/>
              <a:t>Kunnen zich door de lucht verspreiden</a:t>
            </a:r>
          </a:p>
          <a:p>
            <a:r>
              <a:rPr lang="nl-NL" dirty="0" smtClean="0"/>
              <a:t>Besmettingen door: </a:t>
            </a:r>
            <a:r>
              <a:rPr lang="nl-NL" dirty="0" err="1" smtClean="0"/>
              <a:t>bacterien</a:t>
            </a:r>
            <a:r>
              <a:rPr lang="nl-NL" dirty="0" smtClean="0"/>
              <a:t> in opspattend water, besmette buurplanten, besmette insecten enz.</a:t>
            </a:r>
          </a:p>
          <a:p>
            <a:r>
              <a:rPr lang="nl-NL" dirty="0" smtClean="0"/>
              <a:t>Voorkomen door bedrijfshygiënsiche maatregelen (maatregelen om verspreiding te voorkomen)</a:t>
            </a:r>
          </a:p>
          <a:p>
            <a:r>
              <a:rPr lang="nl-NL" dirty="0" smtClean="0"/>
              <a:t>Bacteriën zijn niet goed te bestrijden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308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12.2 Bodemziekten en -plagen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Bodeminsecten</a:t>
            </a:r>
          </a:p>
          <a:p>
            <a:r>
              <a:rPr lang="nl-NL" dirty="0" smtClean="0"/>
              <a:t>Verschillende insecten leggen eitjes in de bodem</a:t>
            </a:r>
          </a:p>
          <a:p>
            <a:r>
              <a:rPr lang="nl-NL" dirty="0" smtClean="0"/>
              <a:t>De larven die daaruit komen eten aan wortels, stengels en bladeren.</a:t>
            </a:r>
          </a:p>
          <a:p>
            <a:r>
              <a:rPr lang="nl-NL" dirty="0" smtClean="0"/>
              <a:t>Wortels van jonge kiemplantjes zijn erg gevoelig</a:t>
            </a:r>
          </a:p>
          <a:p>
            <a:r>
              <a:rPr lang="nl-NL" dirty="0" smtClean="0"/>
              <a:t>Bijv. larven van aardvlooien of emelten die wortels eten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45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12.2 </a:t>
            </a:r>
            <a:r>
              <a:rPr lang="nl-NL" dirty="0" smtClean="0"/>
              <a:t>Bodemziekten en -plagen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Slakken (naaktslakken)</a:t>
            </a:r>
          </a:p>
          <a:p>
            <a:r>
              <a:rPr lang="nl-NL" dirty="0" smtClean="0"/>
              <a:t>Veel vraatschade aan kiemplantjes en tweebladstadium</a:t>
            </a:r>
          </a:p>
          <a:p>
            <a:r>
              <a:rPr lang="nl-NL" dirty="0" smtClean="0"/>
              <a:t>Leven op de bodem of de toplaag</a:t>
            </a:r>
          </a:p>
          <a:p>
            <a:r>
              <a:rPr lang="nl-NL" dirty="0" smtClean="0"/>
              <a:t>Houden van vochtige plaatsen</a:t>
            </a:r>
          </a:p>
          <a:p>
            <a:r>
              <a:rPr lang="nl-NL" dirty="0" smtClean="0"/>
              <a:t>Grondbewerking vermindert de hoeveelheid slakken</a:t>
            </a:r>
          </a:p>
          <a:p>
            <a:r>
              <a:rPr lang="nl-NL" dirty="0" smtClean="0"/>
              <a:t>Groenbemesters trekken slakken aan.</a:t>
            </a:r>
          </a:p>
          <a:p>
            <a:r>
              <a:rPr lang="nl-NL" dirty="0" smtClean="0"/>
              <a:t>Veel omloop in de chemische middelen tegen slakken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2336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12.2 Bodemziekten en -plagen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Muizen</a:t>
            </a:r>
          </a:p>
          <a:p>
            <a:r>
              <a:rPr lang="nl-NL" dirty="0" smtClean="0"/>
              <a:t>Ze knagen aan graswortels, eten zaden op en maken holen</a:t>
            </a:r>
          </a:p>
          <a:p>
            <a:r>
              <a:rPr lang="nl-NL" dirty="0" smtClean="0"/>
              <a:t>Chemische middelen alleen bij uitzondering toegestaan</a:t>
            </a:r>
          </a:p>
          <a:p>
            <a:r>
              <a:rPr lang="nl-NL" dirty="0" smtClean="0"/>
              <a:t>Zijn soms grote plaag op bouwland en grasland</a:t>
            </a:r>
          </a:p>
          <a:p>
            <a:r>
              <a:rPr lang="nl-NL" dirty="0" smtClean="0"/>
              <a:t>Bestrijden door: minder aantrekkelijk maken, bermen maaien, roofvogelkasten, ploegen, perceel onder water zetten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4222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12.2 Bodemziekten en -plagen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Bedrijfshygiënsiche maatregelen om ziekten te voorkomen</a:t>
            </a:r>
          </a:p>
          <a:p>
            <a:r>
              <a:rPr lang="nl-NL" dirty="0" smtClean="0"/>
              <a:t>Bijv. </a:t>
            </a:r>
            <a:r>
              <a:rPr lang="nl-NL" dirty="0" err="1" smtClean="0"/>
              <a:t>Phytopthtora</a:t>
            </a:r>
            <a:r>
              <a:rPr lang="nl-NL" dirty="0" smtClean="0"/>
              <a:t>, meeldauw, roest enz.</a:t>
            </a:r>
          </a:p>
          <a:p>
            <a:r>
              <a:rPr lang="nl-NL" dirty="0" smtClean="0"/>
              <a:t>Voorkomen door afvalhopen opruimen, opslag verwijderen</a:t>
            </a:r>
          </a:p>
          <a:p>
            <a:r>
              <a:rPr lang="nl-NL" dirty="0" smtClean="0"/>
              <a:t>Evt. fungiciden te gebruiken.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080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12.3 Bodemziekten voorkomen of bestrijden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Bodempathogenen beperken door: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779" y="2926856"/>
            <a:ext cx="7220760" cy="1505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59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Inleiding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Ga naar </a:t>
            </a:r>
            <a:r>
              <a:rPr lang="nl-NL" dirty="0">
                <a:hlinkClick r:id="rId2"/>
              </a:rPr>
              <a:t>www.ggi.agriholland.nl</a:t>
            </a:r>
            <a:endParaRPr lang="nl-NL" dirty="0"/>
          </a:p>
          <a:p>
            <a:r>
              <a:rPr lang="nl-NL" dirty="0"/>
              <a:t>Log in met je gebruikersnaam en wachtwoord</a:t>
            </a:r>
          </a:p>
          <a:p>
            <a:r>
              <a:rPr lang="nl-NL" dirty="0"/>
              <a:t>Lees de tekst, kijk de filmpjes.</a:t>
            </a:r>
          </a:p>
          <a:p>
            <a:r>
              <a:rPr lang="nl-NL" dirty="0"/>
              <a:t>Maak de vragen.</a:t>
            </a:r>
          </a:p>
          <a:p>
            <a:r>
              <a:rPr lang="nl-NL" dirty="0"/>
              <a:t>Maak een </a:t>
            </a:r>
            <a:r>
              <a:rPr lang="nl-NL" dirty="0" err="1"/>
              <a:t>printscreen</a:t>
            </a:r>
            <a:r>
              <a:rPr lang="nl-NL" dirty="0"/>
              <a:t> van de gemaakte vragen.</a:t>
            </a:r>
          </a:p>
          <a:p>
            <a:r>
              <a:rPr lang="nl-NL" dirty="0"/>
              <a:t>Lever de opdracht in op Teams</a:t>
            </a:r>
          </a:p>
          <a:p>
            <a:r>
              <a:rPr lang="nl-NL" dirty="0"/>
              <a:t>Maak de oefentoets aan het einde van het hoofdstuk als afsluiting.</a:t>
            </a:r>
          </a:p>
        </p:txBody>
      </p:sp>
    </p:spTree>
    <p:extLst>
      <p:ext uri="{BB962C8B-B14F-4D97-AF65-F5344CB8AC3E}">
        <p14:creationId xmlns:p14="http://schemas.microsoft.com/office/powerpoint/2010/main" val="95403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12.3 Bodemziekten voorkomen of bestrijden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Chemisch bestrijden</a:t>
            </a:r>
          </a:p>
          <a:p>
            <a:r>
              <a:rPr lang="nl-NL" dirty="0" smtClean="0"/>
              <a:t>Elke ziekteverwekker heeft zijn eigen bestrijdingstechniek</a:t>
            </a:r>
          </a:p>
          <a:p>
            <a:r>
              <a:rPr lang="nl-NL" dirty="0" smtClean="0"/>
              <a:t>Lijst met toegelaten gewasbeschermingsmiddelen</a:t>
            </a:r>
          </a:p>
          <a:p>
            <a:r>
              <a:rPr lang="nl-NL" dirty="0" smtClean="0"/>
              <a:t>In de lijst staat waarvoor het middel is en hoe vaak je mag toepassen</a:t>
            </a:r>
          </a:p>
          <a:p>
            <a:r>
              <a:rPr lang="nl-NL" dirty="0" smtClean="0"/>
              <a:t>Chemische middelen moeten voldoen aan strenge eisen</a:t>
            </a:r>
          </a:p>
          <a:p>
            <a:r>
              <a:rPr lang="nl-NL" dirty="0" smtClean="0"/>
              <a:t>Kijk ook naar alternatieven zoals rassenkeuze en vruchtwisseling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455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12.3 Bodemziekten voorkomen of bestrijden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Chemisch grondontsmetting tegen </a:t>
            </a:r>
            <a:r>
              <a:rPr lang="nl-NL" dirty="0" err="1" smtClean="0"/>
              <a:t>plantparasitaire</a:t>
            </a:r>
            <a:r>
              <a:rPr lang="nl-NL" dirty="0" smtClean="0"/>
              <a:t> aaltjes</a:t>
            </a:r>
          </a:p>
          <a:p>
            <a:r>
              <a:rPr lang="nl-NL" dirty="0" smtClean="0"/>
              <a:t>Werkt niet goed tegen bodemschimmels</a:t>
            </a:r>
          </a:p>
          <a:p>
            <a:r>
              <a:rPr lang="nl-NL" dirty="0" smtClean="0"/>
              <a:t>Zeer beperkt toegestaan</a:t>
            </a:r>
          </a:p>
          <a:p>
            <a:r>
              <a:rPr lang="nl-NL" dirty="0" smtClean="0"/>
              <a:t>Op kleigrond niet effectief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720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12.4 Gebrek aan voedingsstoffen (gebreksziekten)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Bij </a:t>
            </a:r>
            <a:r>
              <a:rPr lang="nl-NL" dirty="0" err="1" smtClean="0"/>
              <a:t>gebreksverschijnselen</a:t>
            </a:r>
            <a:r>
              <a:rPr lang="nl-NL" dirty="0" smtClean="0"/>
              <a:t> groeit de plant minder goed en is vatbaarder voor ziekten en plagen.</a:t>
            </a:r>
          </a:p>
          <a:p>
            <a:r>
              <a:rPr lang="nl-NL" dirty="0" smtClean="0"/>
              <a:t>Bij N-tekort: bladeren worden lichter</a:t>
            </a:r>
          </a:p>
          <a:p>
            <a:r>
              <a:rPr lang="nl-NL" dirty="0" smtClean="0"/>
              <a:t>Bij S-tekort: vergeling van bladeren</a:t>
            </a:r>
          </a:p>
          <a:p>
            <a:r>
              <a:rPr lang="nl-NL" dirty="0" smtClean="0"/>
              <a:t>Bij P-tekort: roodverkleuring punten van het blad</a:t>
            </a:r>
          </a:p>
          <a:p>
            <a:r>
              <a:rPr lang="nl-NL" dirty="0" smtClean="0"/>
              <a:t>Bij K-tekort: afsterven van bladranden of bladpunten</a:t>
            </a:r>
          </a:p>
          <a:p>
            <a:r>
              <a:rPr lang="nl-NL" dirty="0" smtClean="0"/>
              <a:t>Bij Mg-tekort: geelverkleuring tussen de nerven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855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12.4 Gebrek aan voedingsstoffen (gebreksziekten)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Teveel is niet goed</a:t>
            </a:r>
          </a:p>
          <a:p>
            <a:r>
              <a:rPr lang="nl-NL" dirty="0" smtClean="0"/>
              <a:t>Optimum = precies genoeg</a:t>
            </a:r>
          </a:p>
          <a:p>
            <a:r>
              <a:rPr lang="nl-NL" dirty="0" smtClean="0"/>
              <a:t>Teveel N: lange en slappe gewassen</a:t>
            </a:r>
          </a:p>
          <a:p>
            <a:r>
              <a:rPr lang="nl-NL" dirty="0" smtClean="0"/>
              <a:t>Teveel K: lager onderwatergewicht (bij aardappelen) en lager WIN (bij suikerbieten)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63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12.5 Bodemstructuur, verslemping of verdichting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Verdichting = dichte laag in de bodem </a:t>
            </a:r>
          </a:p>
          <a:p>
            <a:r>
              <a:rPr lang="nl-NL" dirty="0" smtClean="0"/>
              <a:t>Laat moeilijk water en lucht door</a:t>
            </a:r>
          </a:p>
          <a:p>
            <a:r>
              <a:rPr lang="nl-NL" dirty="0" smtClean="0"/>
              <a:t>Plantenwortels kunnen niet door verdichte laag heen</a:t>
            </a:r>
            <a:r>
              <a:rPr lang="nl-NL" dirty="0" smtClean="0"/>
              <a:t>.</a:t>
            </a:r>
          </a:p>
          <a:p>
            <a:r>
              <a:rPr lang="nl-NL" dirty="0" smtClean="0"/>
              <a:t>Verdichte lagen kun je opsporen met een profielkuil</a:t>
            </a:r>
          </a:p>
          <a:p>
            <a:r>
              <a:rPr lang="nl-NL" dirty="0" smtClean="0"/>
              <a:t>Verdichting voorkomen door: goede bodemstructuur, lagere </a:t>
            </a:r>
            <a:r>
              <a:rPr lang="nl-NL" dirty="0" err="1" smtClean="0"/>
              <a:t>rijdruk</a:t>
            </a:r>
            <a:r>
              <a:rPr lang="nl-NL" dirty="0" smtClean="0"/>
              <a:t> en rekening houden met draagkracht van de bodem</a:t>
            </a:r>
          </a:p>
          <a:p>
            <a:r>
              <a:rPr lang="nl-NL" dirty="0" smtClean="0"/>
              <a:t>Verdichting aanpakken door: (diep)woelen en of (diep)spitten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1758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12.5 Bodemstructuur, verslemping of verdichting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Verslempin</a:t>
            </a:r>
            <a:r>
              <a:rPr lang="nl-NL" dirty="0" smtClean="0"/>
              <a:t>g = korstvorming bovenste laag van de bodem</a:t>
            </a:r>
          </a:p>
          <a:p>
            <a:r>
              <a:rPr lang="nl-NL" dirty="0" smtClean="0"/>
              <a:t>Kiemende plantjes komen daar niet doorheen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704033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12.6 Slechte vochthuishouding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Droogte</a:t>
            </a:r>
          </a:p>
          <a:p>
            <a:r>
              <a:rPr lang="nl-NL" dirty="0" smtClean="0"/>
              <a:t>Slechte of geen opkomst</a:t>
            </a:r>
          </a:p>
          <a:p>
            <a:r>
              <a:rPr lang="nl-NL" dirty="0" smtClean="0"/>
              <a:t>Na neerslag tweede </a:t>
            </a:r>
            <a:r>
              <a:rPr lang="nl-NL" dirty="0" err="1" smtClean="0"/>
              <a:t>opkomtst</a:t>
            </a:r>
            <a:r>
              <a:rPr lang="nl-NL" dirty="0" smtClean="0"/>
              <a:t> = ongelijke opkomst + groei de gehele periode</a:t>
            </a:r>
          </a:p>
          <a:p>
            <a:r>
              <a:rPr lang="nl-NL" dirty="0" smtClean="0"/>
              <a:t>Gewenste </a:t>
            </a:r>
            <a:r>
              <a:rPr lang="nl-NL" dirty="0" err="1" smtClean="0"/>
              <a:t>standdichtheid</a:t>
            </a:r>
            <a:r>
              <a:rPr lang="nl-NL" dirty="0" smtClean="0"/>
              <a:t> wordt later of onvoldoende bereikt, gevolgen? Onkruiden</a:t>
            </a:r>
          </a:p>
          <a:p>
            <a:r>
              <a:rPr lang="nl-NL" dirty="0" smtClean="0"/>
              <a:t>Neerslagtekort, mogelijke opbrengstderving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668053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12.6 Slechte vochthuishouding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Wateroverlast</a:t>
            </a:r>
          </a:p>
          <a:p>
            <a:r>
              <a:rPr lang="nl-NL" dirty="0" smtClean="0"/>
              <a:t>Planten verdrinken</a:t>
            </a:r>
          </a:p>
          <a:p>
            <a:r>
              <a:rPr lang="nl-NL" dirty="0" smtClean="0"/>
              <a:t>Opbrengstderving</a:t>
            </a:r>
          </a:p>
          <a:p>
            <a:r>
              <a:rPr lang="nl-NL" dirty="0" smtClean="0"/>
              <a:t>Meer kans op ziekten (schimmels)</a:t>
            </a:r>
          </a:p>
          <a:p>
            <a:r>
              <a:rPr lang="nl-NL" dirty="0" smtClean="0"/>
              <a:t>Bodem is niet berijdbaar, problemen met oogsten en verspreiding van ziekten</a:t>
            </a:r>
          </a:p>
          <a:p>
            <a:r>
              <a:rPr lang="nl-NL" dirty="0" smtClean="0"/>
              <a:t>Stikstofverlies, door omzetting naar lachgas (N2O)</a:t>
            </a:r>
          </a:p>
          <a:p>
            <a:r>
              <a:rPr lang="nl-NL" dirty="0" smtClean="0"/>
              <a:t>Zorg voor drainage en voldoende organische stof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61218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12.7 Weerschade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Hagelschade</a:t>
            </a:r>
          </a:p>
          <a:p>
            <a:r>
              <a:rPr lang="nl-NL" dirty="0" smtClean="0"/>
              <a:t>Te zien aan rafelig blad of gaten in het blad.</a:t>
            </a:r>
          </a:p>
          <a:p>
            <a:r>
              <a:rPr lang="nl-NL" dirty="0" smtClean="0"/>
              <a:t>Als groeipunt van de plant afsterft, gaat de plant dood.</a:t>
            </a:r>
          </a:p>
          <a:p>
            <a:r>
              <a:rPr lang="nl-NL" dirty="0" smtClean="0"/>
              <a:t>Herstel nodig hele seizoen.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364228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12.7 Weerschade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Vorstschade</a:t>
            </a:r>
          </a:p>
          <a:p>
            <a:r>
              <a:rPr lang="nl-NL" dirty="0" smtClean="0"/>
              <a:t>Vaak te zien aan de kleur van het gewas</a:t>
            </a:r>
          </a:p>
          <a:p>
            <a:r>
              <a:rPr lang="nl-NL" dirty="0" smtClean="0"/>
              <a:t>Mogelijk gevolg: </a:t>
            </a:r>
            <a:r>
              <a:rPr lang="nl-NL" dirty="0" err="1" smtClean="0"/>
              <a:t>groei-achterstand</a:t>
            </a:r>
            <a:r>
              <a:rPr lang="nl-NL" dirty="0" smtClean="0"/>
              <a:t> van het gewas</a:t>
            </a:r>
          </a:p>
          <a:p>
            <a:r>
              <a:rPr lang="nl-NL" dirty="0" smtClean="0"/>
              <a:t>Meestal hersteld een gewas zich, afhankelijk van hoeveel er bevroren is geweest.</a:t>
            </a:r>
          </a:p>
          <a:p>
            <a:r>
              <a:rPr lang="nl-NL" dirty="0" smtClean="0"/>
              <a:t>Vorstschade in het voorjaar tot half juni mogelijk, afhankelijk van groeistadium van </a:t>
            </a:r>
            <a:r>
              <a:rPr lang="nl-NL" smtClean="0"/>
              <a:t>de plant</a:t>
            </a:r>
            <a:endParaRPr lang="nl-NL" dirty="0" smtClean="0"/>
          </a:p>
          <a:p>
            <a:r>
              <a:rPr lang="nl-NL" dirty="0" smtClean="0"/>
              <a:t>Vorstschade in het najaar bij Mais (tropisch gewas)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20367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Hoofdstuk 12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12.1 Oorzaken van afwijkingen</a:t>
            </a:r>
          </a:p>
          <a:p>
            <a:r>
              <a:rPr lang="nl-NL" dirty="0" smtClean="0"/>
              <a:t>12.2 Bodemziekten en plagen</a:t>
            </a:r>
          </a:p>
          <a:p>
            <a:r>
              <a:rPr lang="nl-NL" dirty="0" smtClean="0"/>
              <a:t>12.3 Bodemziekten voorkomen en bestrijden</a:t>
            </a:r>
          </a:p>
          <a:p>
            <a:r>
              <a:rPr lang="nl-NL" dirty="0" smtClean="0"/>
              <a:t>12.4 Gebrek aan voedingsstoffen</a:t>
            </a:r>
          </a:p>
          <a:p>
            <a:r>
              <a:rPr lang="nl-NL" dirty="0" smtClean="0"/>
              <a:t>12.5 Verslemping of verdichting</a:t>
            </a:r>
          </a:p>
          <a:p>
            <a:r>
              <a:rPr lang="nl-NL" dirty="0" smtClean="0"/>
              <a:t>12.6 Slechte waterhuishouding</a:t>
            </a:r>
          </a:p>
          <a:p>
            <a:r>
              <a:rPr lang="nl-NL" dirty="0" smtClean="0"/>
              <a:t>12.7 Weerschade</a:t>
            </a:r>
          </a:p>
        </p:txBody>
      </p:sp>
    </p:spTree>
    <p:extLst>
      <p:ext uri="{BB962C8B-B14F-4D97-AF65-F5344CB8AC3E}">
        <p14:creationId xmlns:p14="http://schemas.microsoft.com/office/powerpoint/2010/main" val="86478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12.1 Oorzaken van afwijkingen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Maximale gewasopbrengst</a:t>
            </a:r>
          </a:p>
          <a:p>
            <a:r>
              <a:rPr lang="nl-NL" dirty="0" smtClean="0"/>
              <a:t>Tijdig signaleren: je kunt er eerder iets aan doen</a:t>
            </a:r>
          </a:p>
          <a:p>
            <a:r>
              <a:rPr lang="nl-NL" dirty="0" smtClean="0"/>
              <a:t>Waarop letten:</a:t>
            </a:r>
          </a:p>
          <a:p>
            <a:r>
              <a:rPr lang="nl-NL" dirty="0" smtClean="0"/>
              <a:t>- </a:t>
            </a:r>
            <a:r>
              <a:rPr lang="nl-NL" dirty="0" err="1" smtClean="0"/>
              <a:t>groei-achterstand</a:t>
            </a:r>
            <a:r>
              <a:rPr lang="nl-NL" dirty="0" smtClean="0"/>
              <a:t> in vergelijking op anderen percelen</a:t>
            </a:r>
          </a:p>
          <a:p>
            <a:r>
              <a:rPr lang="nl-NL" dirty="0" smtClean="0"/>
              <a:t>Plaatselijk slechtere groei binnen een perceel</a:t>
            </a:r>
          </a:p>
          <a:p>
            <a:r>
              <a:rPr lang="nl-NL" dirty="0" smtClean="0"/>
              <a:t>Aantasting van planten; vraatschade</a:t>
            </a:r>
          </a:p>
          <a:p>
            <a:r>
              <a:rPr lang="nl-NL" dirty="0" smtClean="0"/>
              <a:t>Verkleuring van planten</a:t>
            </a:r>
          </a:p>
          <a:p>
            <a:r>
              <a:rPr lang="nl-NL" dirty="0" smtClean="0"/>
              <a:t>Verwelking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39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12.1 Oorzaken van afwijkingen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zie je afwijkingen?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Kijken naar kleur, de planten en geoogst product</a:t>
            </a:r>
          </a:p>
          <a:p>
            <a:r>
              <a:rPr lang="nl-NL" dirty="0" smtClean="0"/>
              <a:t>Kennis van ziekten, plagen en gebreksverschijnselen</a:t>
            </a:r>
          </a:p>
          <a:p>
            <a:r>
              <a:rPr lang="nl-NL" dirty="0" smtClean="0"/>
              <a:t>Vergelijken van gewassen met andere percelen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964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12.1 Oorzaken van afwijkingen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Soms weet je de oorzaak niet</a:t>
            </a:r>
          </a:p>
          <a:p>
            <a:r>
              <a:rPr lang="nl-NL" dirty="0" smtClean="0"/>
              <a:t>Hoe eerder je signaleert, hoe eerder je er iets aan kan doen</a:t>
            </a:r>
          </a:p>
          <a:p>
            <a:r>
              <a:rPr lang="nl-NL" dirty="0" smtClean="0"/>
              <a:t>Oorzaken van afwijkingen: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985" y="3722266"/>
            <a:ext cx="4887882" cy="2213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71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12.1 Oorzaken van afwijkingen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Afwijkingen en mogelijke oorzaken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err="1" smtClean="0"/>
              <a:t>Groei-achterstand</a:t>
            </a:r>
            <a:r>
              <a:rPr lang="nl-NL" dirty="0"/>
              <a:t> </a:t>
            </a:r>
            <a:r>
              <a:rPr lang="nl-NL" dirty="0" smtClean="0"/>
              <a:t>binnen een perceel: plaatselijk verdichte lagen, spoorvorming, bodemziekten en weerschade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err="1" smtClean="0"/>
              <a:t>Groei-achterstand</a:t>
            </a:r>
            <a:r>
              <a:rPr lang="nl-NL" dirty="0" smtClean="0"/>
              <a:t> in vergelijking tot andere percelen: Slechte bodemstructuur, verslemping, slechte waterhuishouding, bodemziekten, onkruiden of gebrek aan voedingsstoffen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493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12.1 Oorzaken van afwijkingen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Vraatschade</a:t>
            </a:r>
          </a:p>
          <a:p>
            <a:r>
              <a:rPr lang="nl-NL" dirty="0" smtClean="0"/>
              <a:t>Door insecten of slakken</a:t>
            </a:r>
          </a:p>
          <a:p>
            <a:r>
              <a:rPr lang="nl-NL" dirty="0" smtClean="0"/>
              <a:t>Zichtbaar door gaten aan bladeren, stengels en wortels</a:t>
            </a:r>
          </a:p>
          <a:p>
            <a:r>
              <a:rPr lang="nl-NL" dirty="0" smtClean="0"/>
              <a:t>Onzichtbaar: tijdens rooien</a:t>
            </a:r>
          </a:p>
          <a:p>
            <a:endParaRPr lang="nl-NL" dirty="0"/>
          </a:p>
          <a:p>
            <a:r>
              <a:rPr lang="nl-NL" dirty="0" smtClean="0"/>
              <a:t>Verkleuring</a:t>
            </a:r>
          </a:p>
          <a:p>
            <a:r>
              <a:rPr lang="nl-NL" dirty="0" smtClean="0"/>
              <a:t>Aan de bladeren of stengels</a:t>
            </a:r>
          </a:p>
          <a:p>
            <a:r>
              <a:rPr lang="nl-NL" dirty="0" smtClean="0"/>
              <a:t>Gebreksziekten of bodemziekten</a:t>
            </a:r>
          </a:p>
        </p:txBody>
      </p:sp>
    </p:spTree>
    <p:extLst>
      <p:ext uri="{BB962C8B-B14F-4D97-AF65-F5344CB8AC3E}">
        <p14:creationId xmlns:p14="http://schemas.microsoft.com/office/powerpoint/2010/main" val="26316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12.1 Oorzaken van afwijkingen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Verwelking</a:t>
            </a:r>
          </a:p>
          <a:p>
            <a:r>
              <a:rPr lang="nl-NL" dirty="0" smtClean="0"/>
              <a:t>Delen van planten verwelken (gaan slap hangen, verkleuren geel en/of bruin)</a:t>
            </a:r>
          </a:p>
          <a:p>
            <a:r>
              <a:rPr lang="nl-NL" dirty="0" smtClean="0"/>
              <a:t>Oorzaken: slechte vochthuishouding (teveel of te weinig water), bodemziekten of een gebrek aan voedingsstoffen.</a:t>
            </a:r>
          </a:p>
        </p:txBody>
      </p:sp>
    </p:spTree>
    <p:extLst>
      <p:ext uri="{BB962C8B-B14F-4D97-AF65-F5344CB8AC3E}">
        <p14:creationId xmlns:p14="http://schemas.microsoft.com/office/powerpoint/2010/main" val="353579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jn">
  <a:themeElements>
    <a:clrScheme name="Berlij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j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j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Berlijn</Template>
  <TotalTime>827</TotalTime>
  <Words>1103</Words>
  <Application>Microsoft Office PowerPoint</Application>
  <PresentationFormat>Breedbeeld</PresentationFormat>
  <Paragraphs>177</Paragraphs>
  <Slides>29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29</vt:i4>
      </vt:variant>
    </vt:vector>
  </HeadingPairs>
  <TitlesOfParts>
    <vt:vector size="32" baseType="lpstr">
      <vt:lpstr>Arial</vt:lpstr>
      <vt:lpstr>Trebuchet MS</vt:lpstr>
      <vt:lpstr>Berlijn</vt:lpstr>
      <vt:lpstr>Bodem en bemesting</vt:lpstr>
      <vt:lpstr>Inleiding</vt:lpstr>
      <vt:lpstr>Hoofdstuk 12</vt:lpstr>
      <vt:lpstr>12.1 Oorzaken van afwijkingen</vt:lpstr>
      <vt:lpstr>12.1 Oorzaken van afwijkingen</vt:lpstr>
      <vt:lpstr>12.1 Oorzaken van afwijkingen </vt:lpstr>
      <vt:lpstr>12.1 Oorzaken van afwijkingen</vt:lpstr>
      <vt:lpstr>12.1 Oorzaken van afwijkingen</vt:lpstr>
      <vt:lpstr>12.1 Oorzaken van afwijkingen </vt:lpstr>
      <vt:lpstr>12.2 Bodemziekten en -plagen</vt:lpstr>
      <vt:lpstr>12.2 Bodemziekten en –plagen.</vt:lpstr>
      <vt:lpstr>12.2 Bodemziekten en -plagen</vt:lpstr>
      <vt:lpstr>12.2 Bodemziekten en -plagen</vt:lpstr>
      <vt:lpstr>12.2 Bodemziekten en -plagen</vt:lpstr>
      <vt:lpstr>12.2 Bodemziekten en -plagen</vt:lpstr>
      <vt:lpstr>12.2 Bodemziekten en -plagen</vt:lpstr>
      <vt:lpstr>12.2 Bodemziekten en -plagen</vt:lpstr>
      <vt:lpstr>12.2 Bodemziekten en -plagen</vt:lpstr>
      <vt:lpstr>12.3 Bodemziekten voorkomen of bestrijden</vt:lpstr>
      <vt:lpstr>12.3 Bodemziekten voorkomen of bestrijden</vt:lpstr>
      <vt:lpstr>12.3 Bodemziekten voorkomen of bestrijden</vt:lpstr>
      <vt:lpstr>12.4 Gebrek aan voedingsstoffen (gebreksziekten)</vt:lpstr>
      <vt:lpstr>12.4 Gebrek aan voedingsstoffen (gebreksziekten)</vt:lpstr>
      <vt:lpstr>12.5 Bodemstructuur, verslemping of verdichting</vt:lpstr>
      <vt:lpstr>12.5 Bodemstructuur, verslemping of verdichting</vt:lpstr>
      <vt:lpstr>12.6 Slechte vochthuishouding</vt:lpstr>
      <vt:lpstr>12.6 Slechte vochthuishouding</vt:lpstr>
      <vt:lpstr>12.7 Weerschade </vt:lpstr>
      <vt:lpstr>12.7 Weerschade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Bodem en bemesting</dc:title>
  <dc:creator>Marieke Schuurmans Strijbosch</dc:creator>
  <cp:lastModifiedBy>Marieke Schuurmans Strijbosch</cp:lastModifiedBy>
  <cp:revision>21</cp:revision>
  <dcterms:created xsi:type="dcterms:W3CDTF">2020-05-15T08:53:38Z</dcterms:created>
  <dcterms:modified xsi:type="dcterms:W3CDTF">2020-05-28T14:17:34Z</dcterms:modified>
</cp:coreProperties>
</file>